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97" r:id="rId3"/>
    <p:sldId id="470" r:id="rId4"/>
    <p:sldId id="463" r:id="rId5"/>
    <p:sldId id="464" r:id="rId6"/>
    <p:sldId id="465" r:id="rId7"/>
    <p:sldId id="462" r:id="rId8"/>
    <p:sldId id="447" r:id="rId9"/>
    <p:sldId id="448" r:id="rId10"/>
    <p:sldId id="449" r:id="rId11"/>
    <p:sldId id="466" r:id="rId12"/>
    <p:sldId id="450" r:id="rId13"/>
    <p:sldId id="451" r:id="rId14"/>
    <p:sldId id="467" r:id="rId15"/>
    <p:sldId id="468" r:id="rId16"/>
    <p:sldId id="453" r:id="rId17"/>
    <p:sldId id="454" r:id="rId18"/>
    <p:sldId id="455" r:id="rId19"/>
    <p:sldId id="456" r:id="rId20"/>
    <p:sldId id="457" r:id="rId21"/>
    <p:sldId id="458" r:id="rId22"/>
    <p:sldId id="459" r:id="rId23"/>
    <p:sldId id="469" r:id="rId24"/>
    <p:sldId id="460" r:id="rId25"/>
    <p:sldId id="472" r:id="rId26"/>
    <p:sldId id="473" r:id="rId27"/>
    <p:sldId id="475" r:id="rId28"/>
    <p:sldId id="476" r:id="rId29"/>
    <p:sldId id="477" r:id="rId30"/>
    <p:sldId id="478" r:id="rId31"/>
    <p:sldId id="479" r:id="rId32"/>
    <p:sldId id="480" r:id="rId33"/>
    <p:sldId id="481" r:id="rId34"/>
    <p:sldId id="482" r:id="rId35"/>
    <p:sldId id="483" r:id="rId36"/>
    <p:sldId id="484" r:id="rId37"/>
    <p:sldId id="485" r:id="rId38"/>
    <p:sldId id="486" r:id="rId39"/>
    <p:sldId id="487" r:id="rId40"/>
    <p:sldId id="488" r:id="rId41"/>
    <p:sldId id="489" r:id="rId42"/>
    <p:sldId id="490" r:id="rId43"/>
    <p:sldId id="491" r:id="rId44"/>
    <p:sldId id="492" r:id="rId45"/>
    <p:sldId id="493" r:id="rId46"/>
    <p:sldId id="494" r:id="rId47"/>
    <p:sldId id="495" r:id="rId4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BF16F9-4899-4FE8-8A1E-DFFA245C2B63}">
          <p14:sldIdLst>
            <p14:sldId id="256"/>
            <p14:sldId id="397"/>
            <p14:sldId id="470"/>
            <p14:sldId id="463"/>
            <p14:sldId id="464"/>
            <p14:sldId id="465"/>
            <p14:sldId id="462"/>
            <p14:sldId id="447"/>
            <p14:sldId id="448"/>
            <p14:sldId id="449"/>
            <p14:sldId id="466"/>
            <p14:sldId id="450"/>
            <p14:sldId id="451"/>
            <p14:sldId id="467"/>
            <p14:sldId id="468"/>
            <p14:sldId id="453"/>
            <p14:sldId id="454"/>
            <p14:sldId id="455"/>
            <p14:sldId id="456"/>
            <p14:sldId id="457"/>
            <p14:sldId id="458"/>
            <p14:sldId id="459"/>
            <p14:sldId id="469"/>
            <p14:sldId id="460"/>
            <p14:sldId id="472"/>
            <p14:sldId id="473"/>
            <p14:sldId id="475"/>
            <p14:sldId id="476"/>
            <p14:sldId id="477"/>
            <p14:sldId id="478"/>
            <p14:sldId id="479"/>
            <p14:sldId id="480"/>
            <p14:sldId id="481"/>
            <p14:sldId id="482"/>
            <p14:sldId id="483"/>
            <p14:sldId id="484"/>
            <p14:sldId id="485"/>
            <p14:sldId id="486"/>
            <p14:sldId id="487"/>
            <p14:sldId id="488"/>
            <p14:sldId id="489"/>
            <p14:sldId id="490"/>
            <p14:sldId id="491"/>
            <p14:sldId id="492"/>
            <p14:sldId id="493"/>
            <p14:sldId id="494"/>
            <p14:sldId id="49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w, Lynette" initials="SL" lastIdx="1" clrIdx="0">
    <p:extLst>
      <p:ext uri="{19B8F6BF-5375-455C-9EA6-DF929625EA0E}">
        <p15:presenceInfo xmlns:p15="http://schemas.microsoft.com/office/powerpoint/2012/main" userId="S-1-5-21-839522115-1580436667-1801674531-114903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2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2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608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0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0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74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46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57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41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315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236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688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2E0F4-F54F-4813-A2D6-4F44D3445B81}" type="datetimeFigureOut">
              <a:rPr lang="en-US" smtClean="0"/>
              <a:t>3/21/2018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87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emf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emf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emf"/><Relationship Id="rId2" Type="http://schemas.openxmlformats.org/officeDocument/2006/relationships/image" Target="../media/image3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emf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emf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CMPLXSYS 530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Computer Modeling of Complex Systems</a:t>
            </a:r>
          </a:p>
          <a:p>
            <a:endParaRPr lang="en-US" i="1" dirty="0"/>
          </a:p>
          <a:p>
            <a:r>
              <a:rPr lang="en-US" i="1" dirty="0" smtClean="0"/>
              <a:t>Environments</a:t>
            </a:r>
            <a:r>
              <a:rPr lang="en-US" dirty="0" smtClean="0"/>
              <a:t>3/22/18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30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917" y="2241799"/>
            <a:ext cx="3903381" cy="30233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167" y="2112103"/>
            <a:ext cx="3983970" cy="31530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5588" y="1567561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Emergence of inequality</a:t>
            </a:r>
            <a:endParaRPr lang="en-US" b="1" u="sng" dirty="0"/>
          </a:p>
        </p:txBody>
      </p:sp>
      <p:sp>
        <p:nvSpPr>
          <p:cNvPr id="7" name="Right Arrow 6"/>
          <p:cNvSpPr/>
          <p:nvPr/>
        </p:nvSpPr>
        <p:spPr>
          <a:xfrm>
            <a:off x="5076298" y="3270504"/>
            <a:ext cx="1571637" cy="914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655805" y="5686562"/>
            <a:ext cx="8254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Demonstrates how empirically reminiscent patterns of inequality can observer from a set of </a:t>
            </a:r>
            <a:r>
              <a:rPr lang="en-US" sz="2000" b="1" i="1" dirty="0" smtClean="0"/>
              <a:t>simple rules</a:t>
            </a:r>
            <a:r>
              <a:rPr lang="en-US" sz="2000" dirty="0" smtClean="0"/>
              <a:t> + </a:t>
            </a:r>
            <a:r>
              <a:rPr lang="en-US" sz="2000" b="1" i="1" dirty="0" smtClean="0"/>
              <a:t>environmental and actor heterogeneity </a:t>
            </a:r>
            <a:endParaRPr lang="en-US" sz="2000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10015150" y="5424952"/>
            <a:ext cx="2430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All Figures taken from </a:t>
            </a:r>
            <a:r>
              <a:rPr lang="en-US" sz="1400" b="1" i="1" u="sng" dirty="0" smtClean="0"/>
              <a:t>Growing Artificial Societies</a:t>
            </a:r>
            <a:endParaRPr lang="en-US" sz="1400" b="1" u="sng" dirty="0"/>
          </a:p>
        </p:txBody>
      </p:sp>
    </p:spTree>
    <p:extLst>
      <p:ext uri="{BB962C8B-B14F-4D97-AF65-F5344CB8AC3E}">
        <p14:creationId xmlns:p14="http://schemas.microsoft.com/office/powerpoint/2010/main" val="30912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492980"/>
            <a:ext cx="10618573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Migration Variations</a:t>
            </a:r>
          </a:p>
          <a:p>
            <a:endParaRPr lang="en-US" sz="2800" b="1" i="1" u="sng" dirty="0"/>
          </a:p>
          <a:p>
            <a:r>
              <a:rPr lang="en-US" sz="2000" b="1" dirty="0" smtClean="0"/>
              <a:t>Migration: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Alter initial random distribution of agents to add more “structure” in starting position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r>
              <a:rPr lang="en-US" sz="2000" b="1" dirty="0" smtClean="0"/>
              <a:t>Seasonal Migration</a:t>
            </a: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Introduce spatial AND temporal patterning in </a:t>
            </a:r>
            <a:r>
              <a:rPr lang="en-US" sz="2000" b="1" dirty="0" smtClean="0"/>
              <a:t>alpha</a:t>
            </a:r>
            <a:r>
              <a:rPr lang="en-US" sz="2000" dirty="0"/>
              <a:t> </a:t>
            </a:r>
            <a:r>
              <a:rPr lang="en-US" sz="2000" dirty="0" smtClean="0"/>
              <a:t>by creating an “equator” in space and “seasons” of higher-lower </a:t>
            </a:r>
            <a:r>
              <a:rPr lang="en-US" sz="2000" b="1" dirty="0" smtClean="0"/>
              <a:t>alphas</a:t>
            </a:r>
            <a:r>
              <a:rPr lang="en-US" sz="2000" dirty="0" smtClean="0"/>
              <a:t> in the two regions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endParaRPr lang="en-US" sz="2000" i="1" dirty="0"/>
          </a:p>
          <a:p>
            <a:pPr algn="ctr"/>
            <a:r>
              <a:rPr lang="en-US" sz="2000" b="1" i="1" dirty="0" smtClean="0"/>
              <a:t>NOTE: </a:t>
            </a:r>
            <a:r>
              <a:rPr lang="en-US" sz="2000" i="1" dirty="0" smtClean="0"/>
              <a:t>only </a:t>
            </a:r>
            <a:r>
              <a:rPr lang="en-US" sz="2000" b="1" dirty="0" smtClean="0"/>
              <a:t>environmental</a:t>
            </a:r>
            <a:r>
              <a:rPr lang="en-US" sz="2000" dirty="0" smtClean="0"/>
              <a:t> </a:t>
            </a:r>
            <a:r>
              <a:rPr lang="en-US" sz="2000" i="1" dirty="0" smtClean="0"/>
              <a:t>changes. </a:t>
            </a:r>
            <a:r>
              <a:rPr lang="en-US" sz="2000" i="1" u="sng" dirty="0" smtClean="0"/>
              <a:t>NO</a:t>
            </a:r>
            <a:r>
              <a:rPr lang="en-US" sz="2000" b="1" i="1" dirty="0" smtClean="0"/>
              <a:t> </a:t>
            </a:r>
            <a:r>
              <a:rPr lang="en-US" sz="2000" i="1" dirty="0" smtClean="0"/>
              <a:t>changes to </a:t>
            </a:r>
            <a:r>
              <a:rPr lang="en-US" sz="2000" b="1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</a:t>
            </a:r>
            <a:r>
              <a:rPr lang="en-US" sz="2000" i="1" dirty="0" smtClean="0"/>
              <a:t>!</a:t>
            </a:r>
            <a:endParaRPr lang="en-US" sz="20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84706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509" y="2575123"/>
            <a:ext cx="3059047" cy="30511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17" y="2499960"/>
            <a:ext cx="2996690" cy="31263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428" y="2575122"/>
            <a:ext cx="2996602" cy="30511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9556" y="6186616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1033847" y="156737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Migration - (G</a:t>
            </a:r>
            <a:r>
              <a:rPr lang="en-US" b="1" baseline="-25000" dirty="0" smtClean="0"/>
              <a:t>1</a:t>
            </a:r>
            <a:r>
              <a:rPr lang="en-US" b="1" dirty="0" smtClean="0"/>
              <a:t>, M)</a:t>
            </a:r>
            <a:endParaRPr lang="en-US" b="1" dirty="0"/>
          </a:p>
        </p:txBody>
      </p:sp>
      <p:sp>
        <p:nvSpPr>
          <p:cNvPr id="9" name="Right Arrow 8"/>
          <p:cNvSpPr/>
          <p:nvPr/>
        </p:nvSpPr>
        <p:spPr>
          <a:xfrm>
            <a:off x="3478227" y="3663603"/>
            <a:ext cx="897924" cy="6013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7079585" y="3762456"/>
            <a:ext cx="897924" cy="6013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8946292" y="2792627"/>
            <a:ext cx="1927654" cy="182056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275030" y="1468966"/>
            <a:ext cx="41828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Note </a:t>
            </a:r>
            <a:r>
              <a:rPr lang="en-US" sz="2000" b="1" i="1" u="sng" dirty="0" smtClean="0"/>
              <a:t>diagonal</a:t>
            </a:r>
            <a:r>
              <a:rPr lang="en-US" sz="2000" i="1" dirty="0" smtClean="0"/>
              <a:t> </a:t>
            </a:r>
            <a:r>
              <a:rPr lang="en-US" sz="2000" b="1" dirty="0" smtClean="0"/>
              <a:t>pattern of movement. </a:t>
            </a:r>
            <a:r>
              <a:rPr lang="en-US" sz="2000" i="1" dirty="0" smtClean="0"/>
              <a:t>(Significance?)</a:t>
            </a: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145853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6" y="2662930"/>
            <a:ext cx="2900815" cy="27868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130" y="2753721"/>
            <a:ext cx="5996707" cy="2778475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840692" y="3688316"/>
            <a:ext cx="897924" cy="6013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33847" y="156737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Seasonal Migration - (</a:t>
            </a:r>
            <a:r>
              <a:rPr lang="en-US" b="1" dirty="0"/>
              <a:t>S</a:t>
            </a:r>
            <a:r>
              <a:rPr lang="en-US" b="1" baseline="-25000" dirty="0"/>
              <a:t>{1,8,50</a:t>
            </a:r>
            <a:r>
              <a:rPr lang="en-US" b="1" baseline="-25000" dirty="0" smtClean="0"/>
              <a:t>} </a:t>
            </a:r>
            <a:r>
              <a:rPr lang="en-US" b="1" dirty="0" smtClean="0"/>
              <a:t>, M)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06473" y="1885161"/>
            <a:ext cx="696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Migration + emergence of “hibernators” and “migrators”</a:t>
            </a:r>
            <a:endParaRPr lang="en-US" sz="2000" b="1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639238" y="6102917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05037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492980"/>
            <a:ext cx="1061857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The World of </a:t>
            </a:r>
            <a:r>
              <a:rPr lang="en-US" sz="2800" b="1" dirty="0" err="1" smtClean="0"/>
              <a:t>Sugarscape</a:t>
            </a:r>
            <a:r>
              <a:rPr lang="en-US" sz="2800" b="1" dirty="0" smtClean="0"/>
              <a:t> Elaborations</a:t>
            </a:r>
          </a:p>
          <a:p>
            <a:endParaRPr lang="en-US" sz="2800" b="1" dirty="0"/>
          </a:p>
          <a:p>
            <a:r>
              <a:rPr lang="en-US" sz="2800" dirty="0" smtClean="0"/>
              <a:t>Though the baseline model is extremely simple, a wide number of elaborations and variations have been developed to explore a host of other issues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Social networks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Sexual reproduction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Cultural change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War and conflict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Inheritance and wealth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Disease</a:t>
            </a:r>
          </a:p>
        </p:txBody>
      </p:sp>
    </p:spTree>
    <p:extLst>
      <p:ext uri="{BB962C8B-B14F-4D97-AF65-F5344CB8AC3E}">
        <p14:creationId xmlns:p14="http://schemas.microsoft.com/office/powerpoint/2010/main" val="102226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989016"/>
            <a:ext cx="106185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a Market Dynamics Elaboration</a:t>
            </a:r>
          </a:p>
          <a:p>
            <a:endParaRPr lang="en-US" sz="2800" b="1" dirty="0"/>
          </a:p>
          <a:p>
            <a:r>
              <a:rPr lang="en-US" sz="2800" dirty="0" smtClean="0"/>
              <a:t>This elaboration begins with the introduction of a second resource to the environment, “spice”</a:t>
            </a:r>
          </a:p>
          <a:p>
            <a:endParaRPr lang="en-US" sz="2800" dirty="0" smtClean="0"/>
          </a:p>
          <a:p>
            <a:r>
              <a:rPr lang="en-US" sz="2800" dirty="0" smtClean="0"/>
              <a:t>Agents now have both a </a:t>
            </a:r>
            <a:r>
              <a:rPr lang="en-US" sz="2800" i="1" dirty="0" smtClean="0"/>
              <a:t>sugar level</a:t>
            </a:r>
            <a:r>
              <a:rPr lang="en-US" sz="2800" dirty="0" smtClean="0"/>
              <a:t> and a </a:t>
            </a:r>
            <a:r>
              <a:rPr lang="en-US" sz="2800" i="1" dirty="0" smtClean="0"/>
              <a:t>spice level </a:t>
            </a:r>
            <a:r>
              <a:rPr lang="en-US" sz="2800" dirty="0" smtClean="0"/>
              <a:t>with a corresponding </a:t>
            </a:r>
            <a:r>
              <a:rPr lang="en-US" sz="2800" b="1" dirty="0" smtClean="0"/>
              <a:t>m</a:t>
            </a:r>
            <a:r>
              <a:rPr lang="en-US" sz="2800" dirty="0" smtClean="0"/>
              <a:t> for each. Die if </a:t>
            </a:r>
            <a:r>
              <a:rPr lang="en-US" sz="2800" b="1" i="1" dirty="0" smtClean="0"/>
              <a:t>either</a:t>
            </a:r>
            <a:r>
              <a:rPr lang="en-US" sz="2800" dirty="0" smtClean="0"/>
              <a:t> level &lt; 0</a:t>
            </a:r>
          </a:p>
          <a:p>
            <a:endParaRPr lang="en-US" sz="2800" dirty="0"/>
          </a:p>
          <a:p>
            <a:r>
              <a:rPr lang="en-US" sz="2800" dirty="0" smtClean="0"/>
              <a:t>Movement now changes to be driven by a “Welfare” </a:t>
            </a:r>
            <a:r>
              <a:rPr lang="en-US" sz="2800" b="1" dirty="0" smtClean="0"/>
              <a:t>(W)</a:t>
            </a:r>
            <a:r>
              <a:rPr lang="en-US" sz="2800" dirty="0" smtClean="0"/>
              <a:t> function</a:t>
            </a:r>
          </a:p>
        </p:txBody>
      </p:sp>
    </p:spTree>
    <p:extLst>
      <p:ext uri="{BB962C8B-B14F-4D97-AF65-F5344CB8AC3E}">
        <p14:creationId xmlns:p14="http://schemas.microsoft.com/office/powerpoint/2010/main" val="337158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956" y="4274496"/>
            <a:ext cx="3706576" cy="6471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040" y="3920974"/>
            <a:ext cx="2132550" cy="3933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1989016"/>
            <a:ext cx="106185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Agent Welfare Function</a:t>
            </a:r>
          </a:p>
          <a:p>
            <a:endParaRPr lang="en-US" sz="2800" b="1" dirty="0"/>
          </a:p>
          <a:p>
            <a:r>
              <a:rPr lang="en-US" sz="2800" i="1" dirty="0" smtClean="0"/>
              <a:t>1 = Sugar, 2 = Spice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7221" y="5214849"/>
            <a:ext cx="114056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Movement Rule Change: </a:t>
            </a:r>
            <a:endParaRPr lang="en-US" sz="2800" dirty="0"/>
          </a:p>
          <a:p>
            <a:r>
              <a:rPr lang="en-US" sz="2800" dirty="0" smtClean="0"/>
              <a:t>Replace “unoccupied position with </a:t>
            </a:r>
            <a:r>
              <a:rPr lang="en-US" sz="2800" i="1" dirty="0" smtClean="0"/>
              <a:t>maximum sugar level</a:t>
            </a:r>
            <a:r>
              <a:rPr lang="en-US" sz="2800" dirty="0" smtClean="0"/>
              <a:t>” with “unoccupied position </a:t>
            </a:r>
            <a:r>
              <a:rPr lang="en-US" sz="2800" i="1" dirty="0" smtClean="0"/>
              <a:t>maximum welfare increase”</a:t>
            </a:r>
          </a:p>
        </p:txBody>
      </p:sp>
    </p:spTree>
    <p:extLst>
      <p:ext uri="{BB962C8B-B14F-4D97-AF65-F5344CB8AC3E}">
        <p14:creationId xmlns:p14="http://schemas.microsoft.com/office/powerpoint/2010/main" val="394256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82248"/>
            <a:ext cx="4229152" cy="41770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1" y="1989016"/>
            <a:ext cx="42428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No Trade</a:t>
            </a:r>
          </a:p>
          <a:p>
            <a:endParaRPr lang="en-US" sz="2800" b="1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Oscillating movements between Sugar and Spice piles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b="1" i="1" dirty="0" smtClean="0"/>
              <a:t>Lower</a:t>
            </a:r>
            <a:r>
              <a:rPr lang="en-US" sz="2800" dirty="0"/>
              <a:t> </a:t>
            </a:r>
            <a:r>
              <a:rPr lang="en-US" sz="2800" dirty="0" smtClean="0"/>
              <a:t>carrying capacity than 1 commodity scenario</a:t>
            </a:r>
            <a:endParaRPr lang="en-US" sz="2800" b="1" i="1" dirty="0"/>
          </a:p>
        </p:txBody>
      </p:sp>
      <p:sp>
        <p:nvSpPr>
          <p:cNvPr id="6" name="TextBox 5"/>
          <p:cNvSpPr txBox="1"/>
          <p:nvPr/>
        </p:nvSpPr>
        <p:spPr>
          <a:xfrm>
            <a:off x="5748567" y="6299738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95990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253" y="4446239"/>
            <a:ext cx="9797731" cy="19928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7585" y="2510129"/>
            <a:ext cx="478322" cy="14046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198" y="1727406"/>
            <a:ext cx="59868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Trade Rules</a:t>
            </a:r>
          </a:p>
          <a:p>
            <a:endParaRPr lang="en-US" sz="2800" b="1" dirty="0"/>
          </a:p>
          <a:p>
            <a:r>
              <a:rPr lang="en-US" sz="2800" dirty="0" smtClean="0"/>
              <a:t>With 2 commodities, can now allow for </a:t>
            </a:r>
            <a:r>
              <a:rPr lang="en-US" sz="2800" b="1" i="1" dirty="0" smtClean="0"/>
              <a:t>decentralized trade</a:t>
            </a:r>
            <a:r>
              <a:rPr lang="en-US" sz="2800" dirty="0" smtClean="0"/>
              <a:t> between agents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43427" y="1355399"/>
            <a:ext cx="41010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Marginal Rate of Substitution (MRS)</a:t>
            </a:r>
          </a:p>
        </p:txBody>
      </p:sp>
    </p:spTree>
    <p:extLst>
      <p:ext uri="{BB962C8B-B14F-4D97-AF65-F5344CB8AC3E}">
        <p14:creationId xmlns:p14="http://schemas.microsoft.com/office/powerpoint/2010/main" val="295070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944" y="1389030"/>
            <a:ext cx="7499223" cy="526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5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Agenda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68878"/>
            <a:ext cx="10515600" cy="479698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err="1" smtClean="0"/>
              <a:t>Sugarscape</a:t>
            </a:r>
            <a:endParaRPr lang="en-US" b="1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smtClean="0"/>
              <a:t>- Wealth Distribution</a:t>
            </a:r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i="1" dirty="0" smtClean="0"/>
              <a:t>- </a:t>
            </a:r>
            <a:r>
              <a:rPr lang="en-US" i="1" dirty="0" smtClean="0"/>
              <a:t>Migration</a:t>
            </a:r>
            <a:r>
              <a:rPr lang="en-US" i="1" dirty="0"/>
              <a:t>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- </a:t>
            </a:r>
            <a:r>
              <a:rPr lang="en-US" i="1" dirty="0" smtClean="0"/>
              <a:t>Sugar + Spice = Market </a:t>
            </a:r>
            <a:r>
              <a:rPr lang="en-US" i="1" dirty="0" smtClean="0"/>
              <a:t>Dynamics</a:t>
            </a:r>
            <a:endParaRPr lang="en-US" i="1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smtClean="0"/>
              <a:t>Artificial Anasazi Project</a:t>
            </a:r>
          </a:p>
          <a:p>
            <a:pPr marL="0" indent="0">
              <a:buNone/>
            </a:pPr>
            <a:r>
              <a:rPr lang="en-US" i="1" dirty="0"/>
              <a:t>	- </a:t>
            </a:r>
            <a:r>
              <a:rPr lang="en-US" i="1" dirty="0" smtClean="0"/>
              <a:t>ABM and Archeology</a:t>
            </a:r>
          </a:p>
          <a:p>
            <a:pPr marL="0" indent="0">
              <a:buNone/>
            </a:pPr>
            <a:r>
              <a:rPr lang="en-US" i="1" dirty="0" smtClean="0"/>
              <a:t>	- Model </a:t>
            </a:r>
            <a:r>
              <a:rPr lang="en-US" i="1" dirty="0"/>
              <a:t>Design</a:t>
            </a:r>
          </a:p>
          <a:p>
            <a:pPr marL="0" indent="0">
              <a:buNone/>
            </a:pPr>
            <a:r>
              <a:rPr lang="en-US" i="1" dirty="0"/>
              <a:t>	- Results and Assessment</a:t>
            </a:r>
          </a:p>
          <a:p>
            <a:pPr marL="0" indent="0">
              <a:buNone/>
            </a:pPr>
            <a:r>
              <a:rPr lang="en-US" i="1" dirty="0"/>
              <a:t>	- Calibration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00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976" y="1803810"/>
            <a:ext cx="5948493" cy="42882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1" y="1989016"/>
            <a:ext cx="36583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/>
              <a:t>Local</a:t>
            </a:r>
            <a:r>
              <a:rPr lang="en-US" sz="2800" dirty="0" smtClean="0"/>
              <a:t> </a:t>
            </a:r>
            <a:r>
              <a:rPr lang="en-US" sz="2800" b="1" dirty="0" smtClean="0"/>
              <a:t>Pareto Optimality</a:t>
            </a:r>
          </a:p>
          <a:p>
            <a:endParaRPr lang="en-US" sz="2800" b="1" i="1" dirty="0"/>
          </a:p>
          <a:p>
            <a:r>
              <a:rPr lang="en-US" sz="2800" dirty="0" smtClean="0"/>
              <a:t>Can show that these rules for exchange and price formation, played out multiple times in a bargaining dyad, achieves a </a:t>
            </a:r>
            <a:r>
              <a:rPr lang="en-US" sz="2800" b="1" i="1" dirty="0" smtClean="0"/>
              <a:t>local</a:t>
            </a:r>
            <a:r>
              <a:rPr lang="en-US" sz="2800" dirty="0" smtClean="0"/>
              <a:t> Pareto optimum</a:t>
            </a:r>
          </a:p>
        </p:txBody>
      </p:sp>
    </p:spTree>
    <p:extLst>
      <p:ext uri="{BB962C8B-B14F-4D97-AF65-F5344CB8AC3E}">
        <p14:creationId xmlns:p14="http://schemas.microsoft.com/office/powerpoint/2010/main" val="342573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068" y="1795809"/>
            <a:ext cx="6348207" cy="4566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1324" y="1663063"/>
            <a:ext cx="318704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r>
              <a:rPr lang="en-US" sz="2800" b="1" dirty="0" smtClean="0"/>
              <a:t>Decentralized </a:t>
            </a:r>
            <a:r>
              <a:rPr lang="en-US" sz="2800" dirty="0" smtClean="0"/>
              <a:t>trading can lead to a stable, average trade price </a:t>
            </a:r>
            <a:r>
              <a:rPr lang="en-US" sz="2800" i="1" dirty="0" smtClean="0"/>
              <a:t>w/o</a:t>
            </a:r>
            <a:r>
              <a:rPr lang="en-US" sz="2800" dirty="0" smtClean="0"/>
              <a:t> the need for a central “auctioneer”</a:t>
            </a:r>
          </a:p>
          <a:p>
            <a:endParaRPr lang="en-US" sz="2800" dirty="0"/>
          </a:p>
          <a:p>
            <a:r>
              <a:rPr lang="en-US" sz="2800" dirty="0"/>
              <a:t>Also, </a:t>
            </a:r>
            <a:r>
              <a:rPr lang="en-US" sz="2800" b="1" i="1" dirty="0"/>
              <a:t>increases</a:t>
            </a:r>
            <a:r>
              <a:rPr lang="en-US" sz="2800" dirty="0"/>
              <a:t> carrying capacity of </a:t>
            </a:r>
            <a:r>
              <a:rPr lang="en-US" sz="2800" dirty="0" smtClean="0"/>
              <a:t>system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9244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108" y="2062761"/>
            <a:ext cx="5994067" cy="41065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1324" y="1663063"/>
            <a:ext cx="318704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r>
              <a:rPr lang="en-US" sz="2800" b="1" dirty="0" smtClean="0"/>
              <a:t>Decentralized </a:t>
            </a:r>
            <a:r>
              <a:rPr lang="en-US" sz="2800" dirty="0" smtClean="0"/>
              <a:t>trading can lead to a stable, average trade price </a:t>
            </a:r>
            <a:r>
              <a:rPr lang="en-US" sz="2800" i="1" dirty="0" smtClean="0"/>
              <a:t>w/o</a:t>
            </a:r>
            <a:r>
              <a:rPr lang="en-US" sz="2800" dirty="0" smtClean="0"/>
              <a:t> the need for a central “auctioneer”</a:t>
            </a:r>
          </a:p>
          <a:p>
            <a:endParaRPr lang="en-US" sz="2800" dirty="0"/>
          </a:p>
          <a:p>
            <a:r>
              <a:rPr lang="en-US" sz="2800" dirty="0"/>
              <a:t>Also, </a:t>
            </a:r>
            <a:r>
              <a:rPr lang="en-US" sz="2800" b="1" i="1" dirty="0"/>
              <a:t>increases</a:t>
            </a:r>
            <a:r>
              <a:rPr lang="en-US" sz="2800" dirty="0"/>
              <a:t> carrying capacity of </a:t>
            </a:r>
            <a:r>
              <a:rPr lang="en-US" sz="2800" dirty="0" smtClean="0"/>
              <a:t>system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9197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690688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a </a:t>
            </a:r>
            <a:r>
              <a:rPr lang="en-US" sz="2800" b="1" i="1" dirty="0" smtClean="0"/>
              <a:t>Statistical </a:t>
            </a:r>
            <a:r>
              <a:rPr lang="en-US" sz="2800" b="1" dirty="0" smtClean="0"/>
              <a:t>Equilibrium</a:t>
            </a:r>
            <a:endParaRPr lang="en-US" sz="2800" b="1" i="1" dirty="0" smtClean="0"/>
          </a:p>
          <a:p>
            <a:endParaRPr lang="en-US" sz="2800" b="1" dirty="0"/>
          </a:p>
          <a:p>
            <a:r>
              <a:rPr lang="en-US" sz="2800" dirty="0" smtClean="0"/>
              <a:t>Systems demonstrate a </a:t>
            </a:r>
            <a:r>
              <a:rPr lang="en-US" sz="2800" i="1" dirty="0" smtClean="0"/>
              <a:t>statistical </a:t>
            </a:r>
            <a:r>
              <a:rPr lang="en-US" sz="2800" dirty="0" smtClean="0"/>
              <a:t>equilibrium (counter to deterministic </a:t>
            </a:r>
            <a:r>
              <a:rPr lang="en-US" sz="2800" i="1" dirty="0" smtClean="0"/>
              <a:t>general </a:t>
            </a:r>
            <a:r>
              <a:rPr lang="en-US" sz="2800" dirty="0" smtClean="0"/>
              <a:t>equilibrium). This plus other work leads to some interesting implications that are challenging to standard Economic models:</a:t>
            </a:r>
          </a:p>
          <a:p>
            <a:endParaRPr lang="en-US" sz="2800" dirty="0" smtClean="0"/>
          </a:p>
          <a:p>
            <a:pPr marL="457200" indent="-457200">
              <a:buFontTx/>
              <a:buChar char="-"/>
            </a:pPr>
            <a:r>
              <a:rPr lang="en-US" sz="2800" i="1" dirty="0" smtClean="0"/>
              <a:t>Horizontal inequality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Ability to get into “</a:t>
            </a:r>
            <a:r>
              <a:rPr lang="en-US" sz="2800" i="1" dirty="0" smtClean="0"/>
              <a:t>Far From Equilibrium Economics” 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Price variance strongly impacted by </a:t>
            </a:r>
            <a:r>
              <a:rPr lang="en-US" sz="2800" i="1" dirty="0" smtClean="0"/>
              <a:t>agent vision</a:t>
            </a: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i="1" dirty="0" smtClean="0"/>
              <a:t>Local efficiency, Global </a:t>
            </a:r>
            <a:r>
              <a:rPr lang="en-US" sz="2800" i="1" u="sng" dirty="0" smtClean="0"/>
              <a:t>inefficiency</a:t>
            </a:r>
            <a:endParaRPr lang="en-US" sz="2800" i="1" dirty="0" smtClean="0"/>
          </a:p>
        </p:txBody>
      </p:sp>
    </p:spTree>
    <p:extLst>
      <p:ext uri="{BB962C8B-B14F-4D97-AF65-F5344CB8AC3E}">
        <p14:creationId xmlns:p14="http://schemas.microsoft.com/office/powerpoint/2010/main" val="125984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596" y="2570293"/>
            <a:ext cx="9012810" cy="34661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48567" y="6299738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1476039"/>
            <a:ext cx="10260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Actual price moves around general equilibrium price, but trade volumes </a:t>
            </a:r>
            <a:r>
              <a:rPr lang="en-US" sz="2400" i="1" dirty="0" smtClean="0"/>
              <a:t>always</a:t>
            </a:r>
            <a:r>
              <a:rPr lang="en-US" sz="2400" dirty="0" smtClean="0"/>
              <a:t> too low for “clearing the market”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52523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ABM and Archeology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The General Problem</a:t>
            </a:r>
            <a:endParaRPr lang="en-US" sz="2800" dirty="0" smtClean="0"/>
          </a:p>
          <a:p>
            <a:endParaRPr lang="en-US" sz="2800" dirty="0" smtClean="0"/>
          </a:p>
          <a:p>
            <a:r>
              <a:rPr lang="en-US" sz="2800" dirty="0" smtClean="0"/>
              <a:t>As a social science, archeology has major</a:t>
            </a:r>
            <a:r>
              <a:rPr lang="en-US" sz="2800" dirty="0"/>
              <a:t> </a:t>
            </a:r>
            <a:r>
              <a:rPr lang="en-US" sz="2800" dirty="0" smtClean="0"/>
              <a:t>advantages in studying </a:t>
            </a:r>
            <a:r>
              <a:rPr lang="en-US" sz="2800" b="1" i="1" dirty="0" smtClean="0"/>
              <a:t>long-term patterns of human behavior</a:t>
            </a:r>
            <a:r>
              <a:rPr lang="en-US" sz="2800" dirty="0" smtClean="0"/>
              <a:t> due to having </a:t>
            </a:r>
            <a:r>
              <a:rPr lang="en-US" sz="2800" b="1" i="1" dirty="0" smtClean="0"/>
              <a:t>data over very long periods of time</a:t>
            </a:r>
            <a:r>
              <a:rPr lang="en-US" sz="2800" dirty="0" smtClean="0"/>
              <a:t> </a:t>
            </a:r>
          </a:p>
          <a:p>
            <a:endParaRPr lang="en-US" sz="2800" dirty="0"/>
          </a:p>
          <a:p>
            <a:r>
              <a:rPr lang="en-US" sz="2800" dirty="0" smtClean="0"/>
              <a:t>Like many other fields such as astronomy, geophysics, biological evolution, and paleontology, however, face a fundamental barrier in the </a:t>
            </a:r>
            <a:r>
              <a:rPr lang="en-US" sz="2800" b="1" i="1" dirty="0" smtClean="0"/>
              <a:t>inability to conduct reproducible experiments and test potential explanations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685290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ABM and Archeology</a:t>
            </a:r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Computational Modeling as a Solution</a:t>
            </a:r>
          </a:p>
          <a:p>
            <a:endParaRPr lang="en-US" sz="2800" b="1" dirty="0"/>
          </a:p>
          <a:p>
            <a:r>
              <a:rPr lang="en-US" sz="2800" dirty="0" smtClean="0"/>
              <a:t>Computational modeling has been presented as a way for researchers to “</a:t>
            </a:r>
            <a:r>
              <a:rPr lang="en-US" sz="2800" b="1" i="1" dirty="0" smtClean="0"/>
              <a:t>rewind and rerun the tape of history</a:t>
            </a:r>
            <a:r>
              <a:rPr lang="en-US" sz="2800" dirty="0" smtClean="0"/>
              <a:t>”</a:t>
            </a:r>
          </a:p>
          <a:p>
            <a:endParaRPr lang="en-US" sz="2800" dirty="0"/>
          </a:p>
          <a:p>
            <a:r>
              <a:rPr lang="en-US" sz="2800" dirty="0" smtClean="0"/>
              <a:t>Creates an artificial “laboratory” within which to </a:t>
            </a:r>
            <a:r>
              <a:rPr lang="en-US" sz="2800" b="1" i="1" dirty="0" smtClean="0"/>
              <a:t>test hypotheses</a:t>
            </a:r>
            <a:r>
              <a:rPr lang="en-US" sz="2800" dirty="0" smtClean="0"/>
              <a:t>, </a:t>
            </a:r>
            <a:r>
              <a:rPr lang="en-US" sz="2800" b="1" i="1" dirty="0" smtClean="0"/>
              <a:t>explore counterfactuals</a:t>
            </a:r>
            <a:r>
              <a:rPr lang="en-US" sz="2800" dirty="0" smtClean="0"/>
              <a:t>, and </a:t>
            </a:r>
            <a:r>
              <a:rPr lang="en-US" sz="2800" b="1" i="1" dirty="0" smtClean="0"/>
              <a:t>adjudicate between competing explanations</a:t>
            </a:r>
            <a:endParaRPr lang="en-US" sz="2800" dirty="0" smtClean="0"/>
          </a:p>
          <a:p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24531759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ABM and Archeology</a:t>
            </a:r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Challenge of Validation</a:t>
            </a:r>
          </a:p>
          <a:p>
            <a:r>
              <a:rPr lang="en-US" sz="2800" dirty="0" smtClean="0"/>
              <a:t>The </a:t>
            </a:r>
            <a:r>
              <a:rPr lang="en-US" sz="2800" dirty="0" smtClean="0"/>
              <a:t>major concern of this use of ABM involves </a:t>
            </a:r>
            <a:r>
              <a:rPr lang="en-US" sz="2800" b="1" i="1" dirty="0" smtClean="0"/>
              <a:t>validation</a:t>
            </a:r>
            <a:r>
              <a:rPr lang="en-US" sz="2800" i="1" dirty="0" smtClean="0"/>
              <a:t>. </a:t>
            </a:r>
            <a:r>
              <a:rPr lang="en-US" sz="2800" dirty="0" smtClean="0"/>
              <a:t>A </a:t>
            </a:r>
            <a:r>
              <a:rPr lang="en-US" sz="2800" b="1" dirty="0" smtClean="0"/>
              <a:t>tight coupling</a:t>
            </a:r>
            <a:r>
              <a:rPr lang="en-US" sz="2800" dirty="0" smtClean="0"/>
              <a:t> between empirical data and the model – both for </a:t>
            </a:r>
            <a:r>
              <a:rPr lang="en-US" sz="2800" i="1" u="sng" dirty="0" smtClean="0"/>
              <a:t>initial conditions</a:t>
            </a:r>
            <a:r>
              <a:rPr lang="en-US" sz="2800" dirty="0" smtClean="0"/>
              <a:t> and </a:t>
            </a:r>
            <a:r>
              <a:rPr lang="en-US" sz="2800" i="1" u="sng" dirty="0" smtClean="0"/>
              <a:t>results</a:t>
            </a:r>
            <a:endParaRPr lang="en-US" sz="2800" u="sng" dirty="0" smtClean="0"/>
          </a:p>
          <a:p>
            <a:endParaRPr lang="en-US" sz="2800" dirty="0"/>
          </a:p>
          <a:p>
            <a:r>
              <a:rPr lang="en-US" sz="2800" dirty="0" smtClean="0"/>
              <a:t>Often involves a substantial increase in </a:t>
            </a:r>
            <a:r>
              <a:rPr lang="en-US" sz="2800" b="1" i="1" dirty="0" smtClean="0"/>
              <a:t>model complexity</a:t>
            </a:r>
            <a:r>
              <a:rPr lang="en-US" sz="2800" dirty="0"/>
              <a:t> </a:t>
            </a:r>
            <a:r>
              <a:rPr lang="en-US" sz="2800" dirty="0" smtClean="0"/>
              <a:t>and calibration of </a:t>
            </a:r>
            <a:r>
              <a:rPr lang="en-US" sz="2800" b="1" i="1" dirty="0" smtClean="0"/>
              <a:t>large parameter spaces</a:t>
            </a:r>
          </a:p>
          <a:p>
            <a:endParaRPr lang="en-US" sz="2800" dirty="0" smtClean="0"/>
          </a:p>
          <a:p>
            <a:r>
              <a:rPr lang="en-US" sz="2800" dirty="0" smtClean="0"/>
              <a:t>Ultimate payoffs, however, in terms of </a:t>
            </a:r>
            <a:r>
              <a:rPr lang="en-US" sz="2800" b="1" i="1" dirty="0" smtClean="0"/>
              <a:t>parsimony of explanation </a:t>
            </a:r>
            <a:r>
              <a:rPr lang="en-US" sz="2800" dirty="0" smtClean="0"/>
              <a:t>and </a:t>
            </a:r>
            <a:r>
              <a:rPr lang="en-US" sz="2800" b="1" i="1" dirty="0" smtClean="0"/>
              <a:t>adjudication between hypotheses</a:t>
            </a:r>
            <a:r>
              <a:rPr lang="en-US" sz="2800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759451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15778" y="1690688"/>
            <a:ext cx="5612027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Motivation</a:t>
            </a:r>
          </a:p>
          <a:p>
            <a:endParaRPr lang="en-US" sz="2800" b="1" dirty="0"/>
          </a:p>
          <a:p>
            <a:r>
              <a:rPr lang="en-US" sz="2800" dirty="0" smtClean="0"/>
              <a:t>The </a:t>
            </a:r>
            <a:r>
              <a:rPr lang="en-US" sz="2800" b="1" i="1" dirty="0" smtClean="0"/>
              <a:t>AAP </a:t>
            </a:r>
            <a:r>
              <a:rPr lang="en-US" sz="2800" dirty="0" smtClean="0"/>
              <a:t>grew out of the </a:t>
            </a:r>
            <a:r>
              <a:rPr lang="en-US" sz="2800" i="1" dirty="0" smtClean="0"/>
              <a:t>2050 Project</a:t>
            </a:r>
            <a:r>
              <a:rPr lang="en-US" sz="2800" dirty="0"/>
              <a:t> </a:t>
            </a:r>
            <a:r>
              <a:rPr lang="en-US" sz="2800" dirty="0" smtClean="0"/>
              <a:t>that developed </a:t>
            </a:r>
            <a:r>
              <a:rPr lang="en-US" sz="2800" dirty="0" err="1" smtClean="0"/>
              <a:t>Sugarscape</a:t>
            </a:r>
            <a:r>
              <a:rPr lang="en-US" sz="2800" dirty="0" smtClean="0"/>
              <a:t> (!) </a:t>
            </a:r>
          </a:p>
          <a:p>
            <a:endParaRPr lang="en-US" sz="2800" dirty="0"/>
          </a:p>
          <a:p>
            <a:r>
              <a:rPr lang="en-US" sz="2800" dirty="0" smtClean="0"/>
              <a:t>Wanted to find </a:t>
            </a:r>
            <a:r>
              <a:rPr lang="en-US" sz="2800" b="1" i="1" dirty="0" smtClean="0"/>
              <a:t>empirical applications</a:t>
            </a:r>
            <a:r>
              <a:rPr lang="en-US" sz="2800" dirty="0" smtClean="0"/>
              <a:t> for the ABM. Led to the spinoff, </a:t>
            </a:r>
            <a:r>
              <a:rPr lang="en-US" sz="2800" b="1" i="1" dirty="0" smtClean="0"/>
              <a:t>1050 Project </a:t>
            </a:r>
            <a:r>
              <a:rPr lang="en-US" sz="2800" dirty="0" smtClean="0"/>
              <a:t>that set out to model multi-century record of Anasazi settlement patterns </a:t>
            </a:r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937" y="1690688"/>
            <a:ext cx="5282284" cy="411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826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41638" y="1690688"/>
            <a:ext cx="5636740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Long House Valley</a:t>
            </a:r>
          </a:p>
          <a:p>
            <a:endParaRPr lang="en-US" sz="2800" b="1" dirty="0" smtClean="0"/>
          </a:p>
          <a:p>
            <a:pPr marL="457200" indent="-457200">
              <a:buFontTx/>
              <a:buChar char="-"/>
            </a:pPr>
            <a:r>
              <a:rPr lang="en-US" sz="2400" dirty="0" smtClean="0"/>
              <a:t>96 km</a:t>
            </a:r>
            <a:r>
              <a:rPr lang="en-US" sz="2400" baseline="30000" dirty="0" smtClean="0"/>
              <a:t>2</a:t>
            </a:r>
            <a:r>
              <a:rPr lang="en-US" sz="2400" dirty="0" smtClean="0"/>
              <a:t> area in Northeastern Arizona</a:t>
            </a:r>
          </a:p>
          <a:p>
            <a:pPr marL="457200" indent="-457200">
              <a:buFontTx/>
              <a:buChar char="-"/>
            </a:pPr>
            <a:endParaRPr lang="en-US" sz="2400" dirty="0" smtClean="0"/>
          </a:p>
          <a:p>
            <a:pPr marL="457200" indent="-457200">
              <a:buFontTx/>
              <a:buChar char="-"/>
            </a:pPr>
            <a:r>
              <a:rPr lang="en-US" sz="2400" dirty="0" smtClean="0"/>
              <a:t>Inhabited by the </a:t>
            </a:r>
            <a:r>
              <a:rPr lang="en-US" sz="2400" dirty="0" err="1" smtClean="0"/>
              <a:t>Kenyata</a:t>
            </a:r>
            <a:r>
              <a:rPr lang="en-US" sz="2400" dirty="0" smtClean="0"/>
              <a:t> Anasazi between 1800 BCE to 1300 CE. </a:t>
            </a:r>
            <a:r>
              <a:rPr lang="en-US" sz="2400" dirty="0"/>
              <a:t>D</a:t>
            </a:r>
            <a:r>
              <a:rPr lang="en-US" sz="2400" dirty="0" smtClean="0"/>
              <a:t>epended upon maize cultivation</a:t>
            </a:r>
          </a:p>
          <a:p>
            <a:pPr marL="457200" indent="-457200">
              <a:buFontTx/>
              <a:buChar char="-"/>
            </a:pPr>
            <a:endParaRPr lang="en-US" sz="2400" dirty="0" smtClean="0"/>
          </a:p>
          <a:p>
            <a:pPr marL="457200" indent="-457200">
              <a:buFontTx/>
              <a:buChar char="-"/>
            </a:pPr>
            <a:r>
              <a:rPr lang="en-US" sz="2400" dirty="0" smtClean="0"/>
              <a:t>Extremely rich data on </a:t>
            </a:r>
            <a:r>
              <a:rPr lang="en-US" sz="2400" dirty="0" err="1" smtClean="0"/>
              <a:t>paleoenvironment</a:t>
            </a:r>
            <a:r>
              <a:rPr lang="en-US" sz="2400" dirty="0" smtClean="0"/>
              <a:t> AND archeological record of settlement patterns and insights into social life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937" y="1690688"/>
            <a:ext cx="5282284" cy="411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1441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Background of the </a:t>
            </a:r>
            <a:r>
              <a:rPr lang="en-US" sz="2800" b="1" dirty="0" err="1" smtClean="0"/>
              <a:t>Sugarscape</a:t>
            </a:r>
            <a:r>
              <a:rPr lang="en-US" sz="2800" b="1" dirty="0" smtClean="0"/>
              <a:t> Model</a:t>
            </a:r>
          </a:p>
          <a:p>
            <a:endParaRPr lang="en-US" sz="2800" b="1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Classic, very well-known model developed in the mid-1990s 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Presented by Joshua Epstein and Robert Axtell in their classic book, </a:t>
            </a:r>
            <a:r>
              <a:rPr lang="en-US" sz="2800" i="1" u="sng" dirty="0" smtClean="0"/>
              <a:t>Growing Artificial Societies</a:t>
            </a:r>
            <a:endParaRPr lang="en-US" sz="2800" u="sng" dirty="0" smtClean="0"/>
          </a:p>
          <a:p>
            <a:pPr marL="457200" indent="-457200">
              <a:buFontTx/>
              <a:buChar char="-"/>
            </a:pPr>
            <a:endParaRPr lang="en-US" sz="2800" dirty="0" smtClean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Begins with a very simple model then explores an extremely wide-range of substantively interesting variations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0998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541638" y="1690688"/>
            <a:ext cx="563674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b="1" dirty="0"/>
          </a:p>
          <a:p>
            <a:r>
              <a:rPr lang="en-US" sz="2800" b="1" dirty="0"/>
              <a:t>Goal: </a:t>
            </a:r>
            <a:endParaRPr lang="en-US" sz="2800" b="1" dirty="0" smtClean="0"/>
          </a:p>
          <a:p>
            <a:endParaRPr lang="en-US" sz="2800" b="1" dirty="0"/>
          </a:p>
          <a:p>
            <a:r>
              <a:rPr lang="en-US" sz="2800" dirty="0" smtClean="0"/>
              <a:t>Build an </a:t>
            </a:r>
            <a:r>
              <a:rPr lang="en-US" sz="2800" b="1" i="1" dirty="0" smtClean="0"/>
              <a:t>empirically grounded </a:t>
            </a:r>
            <a:r>
              <a:rPr lang="en-US" sz="2800" dirty="0"/>
              <a:t>ABM </a:t>
            </a:r>
            <a:r>
              <a:rPr lang="en-US" sz="2800" dirty="0" smtClean="0"/>
              <a:t>using environmental record and </a:t>
            </a:r>
            <a:r>
              <a:rPr lang="en-US" sz="2800" dirty="0"/>
              <a:t>“anthropologically feasible” social </a:t>
            </a:r>
            <a:r>
              <a:rPr lang="en-US" sz="2800" dirty="0" smtClean="0"/>
              <a:t>rules</a:t>
            </a:r>
            <a:r>
              <a:rPr lang="en-US" sz="2800" b="1" dirty="0" smtClean="0"/>
              <a:t> </a:t>
            </a:r>
            <a:r>
              <a:rPr lang="en-US" sz="2800" dirty="0" smtClean="0"/>
              <a:t>to </a:t>
            </a:r>
            <a:r>
              <a:rPr lang="en-US" sz="2800" b="1" i="1" u="sng" dirty="0" smtClean="0"/>
              <a:t>replicate the </a:t>
            </a:r>
            <a:r>
              <a:rPr lang="en-US" sz="2800" b="1" i="1" u="sng" dirty="0" err="1" smtClean="0"/>
              <a:t>spatio</a:t>
            </a:r>
            <a:r>
              <a:rPr lang="en-US" sz="2800" b="1" i="1" u="sng" dirty="0" smtClean="0"/>
              <a:t>-temporal settlement history</a:t>
            </a:r>
            <a:r>
              <a:rPr lang="en-US" sz="2800" dirty="0" smtClean="0"/>
              <a:t> of Long House Valley between </a:t>
            </a:r>
            <a:r>
              <a:rPr lang="en-US" sz="2800" b="1" dirty="0" smtClean="0"/>
              <a:t>200 – 1300 C.E.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3937" y="1690688"/>
            <a:ext cx="5282284" cy="41185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9513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35227" y="1690688"/>
            <a:ext cx="523720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AAP – the Environment</a:t>
            </a:r>
          </a:p>
          <a:p>
            <a:endParaRPr lang="en-US" sz="2800" b="1" dirty="0"/>
          </a:p>
          <a:p>
            <a:r>
              <a:rPr lang="en-US" sz="2800" dirty="0" smtClean="0"/>
              <a:t>Key interest is the replication of actual </a:t>
            </a:r>
            <a:r>
              <a:rPr lang="en-US" sz="2800" b="1" i="1" dirty="0" smtClean="0"/>
              <a:t>annual maize yields</a:t>
            </a:r>
            <a:r>
              <a:rPr lang="en-US" sz="2800" dirty="0" smtClean="0"/>
              <a:t>, in different regions of the valley. </a:t>
            </a:r>
          </a:p>
          <a:p>
            <a:endParaRPr lang="en-US" sz="2800" dirty="0"/>
          </a:p>
          <a:p>
            <a:r>
              <a:rPr lang="en-US" sz="2800" dirty="0" smtClean="0"/>
              <a:t>Used empirical reconstructions based on information about  </a:t>
            </a:r>
            <a:r>
              <a:rPr lang="en-US" sz="2800" b="1" i="1" dirty="0" smtClean="0"/>
              <a:t>low- and high-frequency </a:t>
            </a:r>
            <a:r>
              <a:rPr lang="en-US" sz="2800" b="1" i="1" dirty="0" err="1" smtClean="0"/>
              <a:t>paleoenvironmental</a:t>
            </a:r>
            <a:r>
              <a:rPr lang="en-US" sz="2800" b="1" i="1" dirty="0" smtClean="0"/>
              <a:t> variability</a:t>
            </a:r>
          </a:p>
          <a:p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802" y="823784"/>
            <a:ext cx="3880936" cy="559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495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11535" y="1595021"/>
            <a:ext cx="555699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AAP – the Environment</a:t>
            </a:r>
          </a:p>
          <a:p>
            <a:endParaRPr lang="en-US" sz="2800" b="1" dirty="0"/>
          </a:p>
          <a:p>
            <a:r>
              <a:rPr lang="en-US" sz="2800" dirty="0" smtClean="0"/>
              <a:t>Sophisticated estimates of maize yield in regions based on record of:</a:t>
            </a:r>
          </a:p>
          <a:p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400" dirty="0" smtClean="0"/>
              <a:t>Adjusted Palmer Drought Severity Index (APDSI)</a:t>
            </a:r>
          </a:p>
          <a:p>
            <a:pPr marL="457200" indent="-457200">
              <a:buFontTx/>
              <a:buChar char="-"/>
            </a:pPr>
            <a:endParaRPr lang="en-US" sz="2400" dirty="0" smtClean="0"/>
          </a:p>
          <a:p>
            <a:pPr marL="457200" indent="-457200">
              <a:buFontTx/>
              <a:buChar char="-"/>
            </a:pPr>
            <a:r>
              <a:rPr lang="en-US" sz="2400" dirty="0" smtClean="0"/>
              <a:t>Rise and fall of groundwater</a:t>
            </a:r>
          </a:p>
          <a:p>
            <a:pPr marL="457200" indent="-457200">
              <a:buFontTx/>
              <a:buChar char="-"/>
            </a:pPr>
            <a:endParaRPr lang="en-US" sz="2400" dirty="0" smtClean="0"/>
          </a:p>
          <a:p>
            <a:pPr marL="457200" indent="-457200">
              <a:buFontTx/>
              <a:buChar char="-"/>
            </a:pPr>
            <a:r>
              <a:rPr lang="en-US" sz="2400" dirty="0" smtClean="0"/>
              <a:t>Deposition/erosion of flood plain sediments</a:t>
            </a:r>
            <a:endParaRPr lang="en-US" sz="2400" dirty="0"/>
          </a:p>
          <a:p>
            <a:endParaRPr lang="en-US" sz="28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10802" y="823784"/>
            <a:ext cx="3880936" cy="559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92641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847630"/>
            <a:ext cx="106185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AAP – Agents (Households)</a:t>
            </a:r>
          </a:p>
          <a:p>
            <a:endParaRPr lang="en-US" sz="2800" b="1" dirty="0"/>
          </a:p>
          <a:p>
            <a:r>
              <a:rPr lang="en-US" sz="2800" dirty="0" smtClean="0"/>
              <a:t>Agents in the model represent “households.” </a:t>
            </a:r>
            <a:r>
              <a:rPr lang="en-US" sz="2800" b="1" i="1" dirty="0" smtClean="0"/>
              <a:t>Archeological record</a:t>
            </a:r>
            <a:r>
              <a:rPr lang="en-US" sz="2800" dirty="0" smtClean="0"/>
              <a:t> used to establish settlement patterns (important for initialization AND validation). </a:t>
            </a:r>
            <a:r>
              <a:rPr lang="en-US" sz="2800" b="1" i="1" dirty="0" smtClean="0"/>
              <a:t>Regional ethnographies</a:t>
            </a:r>
            <a:r>
              <a:rPr lang="en-US" sz="2800" dirty="0" smtClean="0"/>
              <a:t> used for generating “anthropologically feasible” behavioral rules.</a:t>
            </a:r>
          </a:p>
          <a:p>
            <a:endParaRPr lang="en-US" sz="2800" b="1" i="1" dirty="0"/>
          </a:p>
          <a:p>
            <a:pPr algn="ctr"/>
            <a:r>
              <a:rPr lang="en-US" sz="2800" b="1" i="1" dirty="0" smtClean="0"/>
              <a:t>Complicated set of agent rules and attributes </a:t>
            </a:r>
          </a:p>
          <a:p>
            <a:pPr algn="ctr"/>
            <a:r>
              <a:rPr lang="en-US" sz="2800" dirty="0" smtClean="0"/>
              <a:t>(but still vastly simpler than they could be…)</a:t>
            </a:r>
            <a:endParaRPr 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1528803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9693" y="2036139"/>
            <a:ext cx="5606355" cy="35655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71037" y="1272894"/>
            <a:ext cx="5339047" cy="54025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959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484834" y="1690688"/>
            <a:ext cx="5712765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AAP - Model</a:t>
            </a:r>
          </a:p>
          <a:p>
            <a:endParaRPr lang="en-US" sz="2800" b="1" dirty="0"/>
          </a:p>
          <a:p>
            <a:r>
              <a:rPr lang="en-US" sz="2800" b="1" i="1" dirty="0" smtClean="0"/>
              <a:t>Initialization</a:t>
            </a:r>
            <a:r>
              <a:rPr lang="en-US" sz="2800" dirty="0" smtClean="0"/>
              <a:t>: </a:t>
            </a:r>
            <a:endParaRPr lang="en-US" sz="2800" dirty="0"/>
          </a:p>
          <a:p>
            <a:r>
              <a:rPr lang="en-US" sz="2800" dirty="0" smtClean="0"/>
              <a:t>Begin with empirically based distribution and number households, but then leave unconstrained.</a:t>
            </a:r>
          </a:p>
          <a:p>
            <a:endParaRPr lang="en-US" sz="2800" dirty="0"/>
          </a:p>
          <a:p>
            <a:r>
              <a:rPr lang="en-US" sz="2800" dirty="0" smtClean="0"/>
              <a:t>Used “base case” parameterization for the rest.</a:t>
            </a:r>
            <a:endParaRPr lang="en-US" sz="2800" dirty="0"/>
          </a:p>
          <a:p>
            <a:endParaRPr lang="en-US" sz="2800" b="1" dirty="0" smtClean="0"/>
          </a:p>
          <a:p>
            <a:r>
              <a:rPr lang="en-US" sz="2800" b="1" dirty="0" smtClean="0"/>
              <a:t>Time: </a:t>
            </a:r>
            <a:r>
              <a:rPr lang="en-US" sz="2800" dirty="0" smtClean="0"/>
              <a:t>1 step = 1 year</a:t>
            </a:r>
            <a:endParaRPr lang="en-US" sz="2800" b="1" dirty="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67028" y="1937944"/>
            <a:ext cx="5340136" cy="43375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4650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690688"/>
            <a:ext cx="10618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Results and Assessment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51" y="2370850"/>
            <a:ext cx="5021398" cy="31979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443" y="2370850"/>
            <a:ext cx="5320330" cy="32645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37038" y="5890054"/>
            <a:ext cx="299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/>
              <a:t>Simulated</a:t>
            </a:r>
            <a:endParaRPr lang="en-US" b="1" i="1" dirty="0"/>
          </a:p>
        </p:txBody>
      </p:sp>
      <p:sp>
        <p:nvSpPr>
          <p:cNvPr id="8" name="TextBox 7"/>
          <p:cNvSpPr txBox="1"/>
          <p:nvPr/>
        </p:nvSpPr>
        <p:spPr>
          <a:xfrm>
            <a:off x="7393082" y="5890054"/>
            <a:ext cx="299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/>
              <a:t>Empirical</a:t>
            </a:r>
            <a:endParaRPr lang="en-US" b="1" i="1" dirty="0"/>
          </a:p>
        </p:txBody>
      </p:sp>
      <p:sp>
        <p:nvSpPr>
          <p:cNvPr id="10" name="Oval 9"/>
          <p:cNvSpPr/>
          <p:nvPr/>
        </p:nvSpPr>
        <p:spPr>
          <a:xfrm>
            <a:off x="4425835" y="2934863"/>
            <a:ext cx="618587" cy="257844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9902362" y="2734961"/>
            <a:ext cx="618587" cy="257844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38812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690688"/>
            <a:ext cx="10618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Results and Assessment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8851" y="2370850"/>
            <a:ext cx="5021398" cy="319792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36443" y="2370850"/>
            <a:ext cx="5320330" cy="326450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837038" y="5890054"/>
            <a:ext cx="299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/>
              <a:t>Simulated</a:t>
            </a:r>
            <a:endParaRPr lang="en-US" b="1" i="1" dirty="0"/>
          </a:p>
        </p:txBody>
      </p:sp>
      <p:sp>
        <p:nvSpPr>
          <p:cNvPr id="8" name="TextBox 7"/>
          <p:cNvSpPr txBox="1"/>
          <p:nvPr/>
        </p:nvSpPr>
        <p:spPr>
          <a:xfrm>
            <a:off x="7393082" y="5890054"/>
            <a:ext cx="2998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/>
              <a:t>Empirical</a:t>
            </a:r>
            <a:endParaRPr lang="en-US" b="1" i="1" dirty="0"/>
          </a:p>
        </p:txBody>
      </p:sp>
      <p:sp>
        <p:nvSpPr>
          <p:cNvPr id="10" name="Oval 9"/>
          <p:cNvSpPr/>
          <p:nvPr/>
        </p:nvSpPr>
        <p:spPr>
          <a:xfrm>
            <a:off x="608851" y="2734962"/>
            <a:ext cx="618587" cy="257844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6147486" y="2713881"/>
            <a:ext cx="618587" cy="2578443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825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0017" y="1791185"/>
            <a:ext cx="6285062" cy="466877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20302" y="2616114"/>
            <a:ext cx="3879715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Though scale has issues, general patterns of </a:t>
            </a:r>
            <a:r>
              <a:rPr lang="en-US" sz="2800" b="1" i="1" dirty="0" smtClean="0"/>
              <a:t>aggregation and dispersal</a:t>
            </a:r>
            <a:r>
              <a:rPr lang="en-US" sz="2800" dirty="0" smtClean="0"/>
              <a:t> are corroborated by the record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375178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690688"/>
            <a:ext cx="10618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Results and Assessment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225" y="2399566"/>
            <a:ext cx="5130553" cy="3722924"/>
          </a:xfrm>
          <a:prstGeom prst="rect">
            <a:avLst/>
          </a:prstGeom>
          <a:noFill/>
          <a:ln>
            <a:solidFill>
              <a:schemeClr val="tx1"/>
            </a:solidFill>
          </a:ln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8213" y="2313185"/>
            <a:ext cx="5124558" cy="3791053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40060897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Foundational Model - </a:t>
            </a:r>
            <a:r>
              <a:rPr lang="en-US" sz="2800" b="1" i="1" u="sng" dirty="0" smtClean="0"/>
              <a:t>Environment</a:t>
            </a:r>
          </a:p>
          <a:p>
            <a:endParaRPr lang="en-US" sz="2800" b="1" i="1" u="sng" dirty="0"/>
          </a:p>
          <a:p>
            <a:r>
              <a:rPr lang="en-US" sz="2800" dirty="0" smtClean="0"/>
              <a:t>Agents exist on a square-lattice known as “</a:t>
            </a:r>
            <a:r>
              <a:rPr lang="en-US" sz="2800" dirty="0" err="1" smtClean="0"/>
              <a:t>Sugarscape</a:t>
            </a:r>
            <a:r>
              <a:rPr lang="en-US" sz="2800" dirty="0" smtClean="0"/>
              <a:t>” w/individual lattice positions that generate a generic resource called “sugar”</a:t>
            </a:r>
          </a:p>
          <a:p>
            <a:endParaRPr lang="en-US" sz="2800" dirty="0"/>
          </a:p>
          <a:p>
            <a:r>
              <a:rPr lang="en-US" sz="2800" b="1" i="1" dirty="0" smtClean="0"/>
              <a:t>Patch variables </a:t>
            </a:r>
            <a:r>
              <a:rPr lang="en-US" sz="2800" dirty="0" smtClean="0"/>
              <a:t> </a:t>
            </a:r>
          </a:p>
          <a:p>
            <a:r>
              <a:rPr lang="en-US" sz="2800" i="1" dirty="0" smtClean="0"/>
              <a:t>current sugar level</a:t>
            </a:r>
            <a:r>
              <a:rPr lang="en-US" sz="2800" dirty="0" smtClean="0"/>
              <a:t>, </a:t>
            </a:r>
            <a:r>
              <a:rPr lang="en-US" sz="2800" i="1" dirty="0" smtClean="0"/>
              <a:t>max sugar capacity</a:t>
            </a:r>
          </a:p>
          <a:p>
            <a:endParaRPr lang="en-US" sz="2800" b="1" i="1" dirty="0"/>
          </a:p>
          <a:p>
            <a:r>
              <a:rPr lang="en-US" sz="2800" b="1" i="1" dirty="0" smtClean="0"/>
              <a:t>Patch methods </a:t>
            </a:r>
            <a:endParaRPr lang="en-US" sz="2800" dirty="0"/>
          </a:p>
          <a:p>
            <a:r>
              <a:rPr lang="en-US" sz="2800" dirty="0"/>
              <a:t>P</a:t>
            </a:r>
            <a:r>
              <a:rPr lang="en-US" sz="2800" dirty="0" smtClean="0"/>
              <a:t>atches regenerate </a:t>
            </a:r>
            <a:r>
              <a:rPr lang="en-US" sz="2800" i="1" dirty="0" smtClean="0"/>
              <a:t>sugar</a:t>
            </a:r>
            <a:r>
              <a:rPr lang="en-US" sz="2800" dirty="0" smtClean="0"/>
              <a:t> according to some function </a:t>
            </a:r>
            <a:r>
              <a:rPr lang="en-US" sz="2800" b="1" dirty="0" err="1" smtClean="0"/>
              <a:t>G</a:t>
            </a:r>
            <a:r>
              <a:rPr lang="en-US" sz="2800" b="1" baseline="-25000" dirty="0" err="1" smtClean="0"/>
              <a:t>alpha</a:t>
            </a:r>
            <a:r>
              <a:rPr lang="en-US" sz="2800" b="1" baseline="30000" dirty="0" smtClean="0"/>
              <a:t>  </a:t>
            </a:r>
            <a:r>
              <a:rPr lang="en-US" sz="2800" dirty="0" smtClean="0"/>
              <a:t>where </a:t>
            </a:r>
            <a:r>
              <a:rPr lang="en-US" sz="2800" b="1" dirty="0" smtClean="0"/>
              <a:t>alpha </a:t>
            </a:r>
            <a:r>
              <a:rPr lang="en-US" sz="2800" dirty="0" smtClean="0"/>
              <a:t>= units of </a:t>
            </a:r>
            <a:r>
              <a:rPr lang="en-US" sz="2800" i="1" dirty="0" smtClean="0"/>
              <a:t>sugar</a:t>
            </a:r>
            <a:r>
              <a:rPr lang="en-US" sz="2800" dirty="0" smtClean="0"/>
              <a:t> grown back in one time step, up to </a:t>
            </a:r>
            <a:r>
              <a:rPr lang="en-US" sz="2800" i="1" dirty="0" smtClean="0"/>
              <a:t>max capacity</a:t>
            </a:r>
            <a:endParaRPr lang="en-US" sz="28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62328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690688"/>
            <a:ext cx="1061857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Results and Assessment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370850"/>
            <a:ext cx="5321067" cy="4075672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8" name="TextBox 7"/>
          <p:cNvSpPr txBox="1"/>
          <p:nvPr/>
        </p:nvSpPr>
        <p:spPr>
          <a:xfrm>
            <a:off x="7159557" y="2493031"/>
            <a:ext cx="4297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</p:txBody>
      </p:sp>
      <p:sp>
        <p:nvSpPr>
          <p:cNvPr id="10" name="TextBox 9"/>
          <p:cNvSpPr txBox="1"/>
          <p:nvPr/>
        </p:nvSpPr>
        <p:spPr>
          <a:xfrm>
            <a:off x="7236300" y="2195610"/>
            <a:ext cx="444661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 smtClean="0"/>
              <a:t>Match between simulated and historical patterns of which regions were inhabited considered to be very strong</a:t>
            </a:r>
          </a:p>
          <a:p>
            <a:endParaRPr lang="en-US" sz="2800" dirty="0"/>
          </a:p>
          <a:p>
            <a:r>
              <a:rPr lang="en-US" sz="2800" dirty="0" smtClean="0"/>
              <a:t>Does tend to deviate more for the northern part (</a:t>
            </a:r>
            <a:r>
              <a:rPr lang="en-US" sz="2800" i="1" dirty="0" smtClean="0"/>
              <a:t>maybe social factors?</a:t>
            </a:r>
            <a:r>
              <a:rPr lang="en-US" sz="2800" dirty="0" smtClean="0"/>
              <a:t>)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5724792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847630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AAP – Initial Ruling</a:t>
            </a:r>
          </a:p>
          <a:p>
            <a:endParaRPr lang="en-US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Quantitative metrics aren’t the strongest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i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i="1" dirty="0"/>
              <a:t>Q</a:t>
            </a:r>
            <a:r>
              <a:rPr lang="en-US" sz="2800" i="1" dirty="0" smtClean="0"/>
              <a:t>ualitative </a:t>
            </a:r>
            <a:r>
              <a:rPr lang="en-US" sz="2800" dirty="0" smtClean="0"/>
              <a:t>matches between </a:t>
            </a:r>
            <a:r>
              <a:rPr lang="en-US" sz="2800" i="1" dirty="0" smtClean="0"/>
              <a:t>settlement patterns, population dynamics, </a:t>
            </a:r>
            <a:r>
              <a:rPr lang="en-US" sz="2800" dirty="0" smtClean="0"/>
              <a:t>and </a:t>
            </a:r>
            <a:r>
              <a:rPr lang="en-US" sz="2800" i="1" dirty="0" smtClean="0"/>
              <a:t>dispersal-aggregation trends </a:t>
            </a:r>
            <a:r>
              <a:rPr lang="en-US" sz="2800" dirty="0" smtClean="0"/>
              <a:t>are extremely compelling for the majority of the period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Demonstrates how much responses to environmental factors alone can explain</a:t>
            </a:r>
          </a:p>
        </p:txBody>
      </p:sp>
    </p:spTree>
    <p:extLst>
      <p:ext uri="{BB962C8B-B14F-4D97-AF65-F5344CB8AC3E}">
        <p14:creationId xmlns:p14="http://schemas.microsoft.com/office/powerpoint/2010/main" val="454723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847630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Calibration and Introduction of </a:t>
            </a:r>
            <a:r>
              <a:rPr lang="en-US" sz="2800" b="1" dirty="0" err="1" smtClean="0"/>
              <a:t>Heterogenity</a:t>
            </a:r>
            <a:endParaRPr lang="en-US" sz="2800" b="1" dirty="0" smtClean="0"/>
          </a:p>
          <a:p>
            <a:endParaRPr lang="en-US" sz="2800" dirty="0" smtClean="0"/>
          </a:p>
          <a:p>
            <a:pPr algn="ctr"/>
            <a:r>
              <a:rPr lang="en-US" sz="2800" i="1" dirty="0" smtClean="0"/>
              <a:t>Can the quantitative match be improved? </a:t>
            </a:r>
          </a:p>
          <a:p>
            <a:endParaRPr lang="en-US" sz="2800" i="1" dirty="0" smtClean="0"/>
          </a:p>
          <a:p>
            <a:r>
              <a:rPr lang="en-US" sz="2800" dirty="0" smtClean="0"/>
              <a:t>Relaxed base-case assumptions by </a:t>
            </a:r>
            <a:r>
              <a:rPr lang="en-US" sz="2800" b="1" dirty="0" smtClean="0"/>
              <a:t>introducing free parameters</a:t>
            </a:r>
            <a:r>
              <a:rPr lang="en-US" sz="2800" dirty="0" smtClean="0"/>
              <a:t>: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- 6 for agents</a:t>
            </a:r>
          </a:p>
          <a:p>
            <a:r>
              <a:rPr lang="en-US" sz="2800" dirty="0"/>
              <a:t>	</a:t>
            </a:r>
            <a:r>
              <a:rPr lang="en-US" sz="2800" dirty="0" smtClean="0"/>
              <a:t>- 2 for environment</a:t>
            </a:r>
          </a:p>
          <a:p>
            <a:endParaRPr lang="en-US" sz="2800" dirty="0" smtClean="0"/>
          </a:p>
          <a:p>
            <a:r>
              <a:rPr lang="en-US" sz="2800" dirty="0" smtClean="0"/>
              <a:t>Allows for increased </a:t>
            </a:r>
            <a:r>
              <a:rPr lang="en-US" sz="2800" b="1" i="1" dirty="0" smtClean="0"/>
              <a:t>heterogeneity of agents and landscape </a:t>
            </a:r>
            <a:r>
              <a:rPr lang="en-US" sz="2800" dirty="0" smtClean="0"/>
              <a:t>by introducing draws from </a:t>
            </a:r>
            <a:r>
              <a:rPr lang="en-US" sz="2800" smtClean="0"/>
              <a:t>uniform distribution</a:t>
            </a:r>
            <a:endParaRPr lang="en-US" sz="28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21820665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847630"/>
            <a:ext cx="3694889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Parameter Search</a:t>
            </a:r>
          </a:p>
          <a:p>
            <a:endParaRPr lang="en-US" sz="2800" dirty="0" smtClean="0"/>
          </a:p>
          <a:p>
            <a:r>
              <a:rPr lang="en-US" sz="2800" dirty="0" smtClean="0"/>
              <a:t>Using these new parameters, optimize for the fit between historical record and simulation</a:t>
            </a:r>
          </a:p>
          <a:p>
            <a:endParaRPr lang="en-US" sz="2800" dirty="0"/>
          </a:p>
          <a:p>
            <a:r>
              <a:rPr lang="en-US" sz="2800" dirty="0" smtClean="0"/>
              <a:t>Can think of this as </a:t>
            </a:r>
            <a:r>
              <a:rPr lang="en-US" sz="2800" b="1" i="1" dirty="0" smtClean="0"/>
              <a:t>model calibration</a:t>
            </a:r>
            <a:endParaRPr lang="en-US" sz="2800" dirty="0" smtClean="0"/>
          </a:p>
          <a:p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9472" y="2389885"/>
            <a:ext cx="6448426" cy="3312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96520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9504" y="1894344"/>
            <a:ext cx="3945399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Updated Results</a:t>
            </a:r>
          </a:p>
          <a:p>
            <a:endParaRPr lang="en-US" sz="2800" b="1" dirty="0"/>
          </a:p>
          <a:p>
            <a:r>
              <a:rPr lang="en-US" sz="2800" dirty="0" smtClean="0"/>
              <a:t>Qualitative match of settlement </a:t>
            </a:r>
            <a:r>
              <a:rPr lang="en-US" sz="2800" dirty="0"/>
              <a:t>patterns </a:t>
            </a:r>
            <a:r>
              <a:rPr lang="en-US" sz="2800" dirty="0" smtClean="0"/>
              <a:t>remains </a:t>
            </a:r>
            <a:r>
              <a:rPr lang="en-US" sz="2800" dirty="0"/>
              <a:t>really </a:t>
            </a:r>
            <a:r>
              <a:rPr lang="en-US" sz="2800" dirty="0" smtClean="0"/>
              <a:t>good</a:t>
            </a:r>
            <a:endParaRPr lang="en-US" sz="2800" dirty="0"/>
          </a:p>
          <a:p>
            <a:endParaRPr lang="en-US" sz="2800" b="1" dirty="0" smtClean="0"/>
          </a:p>
        </p:txBody>
      </p:sp>
      <p:sp>
        <p:nvSpPr>
          <p:cNvPr id="8" name="TextBox 7"/>
          <p:cNvSpPr txBox="1"/>
          <p:nvPr/>
        </p:nvSpPr>
        <p:spPr>
          <a:xfrm>
            <a:off x="7159557" y="2493031"/>
            <a:ext cx="4297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2515" y="1505862"/>
            <a:ext cx="5756223" cy="5074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9109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928687" y="2030531"/>
            <a:ext cx="3945399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Updated Results</a:t>
            </a:r>
          </a:p>
          <a:p>
            <a:endParaRPr lang="en-US" sz="2800" b="1" dirty="0"/>
          </a:p>
          <a:p>
            <a:r>
              <a:rPr lang="en-US" sz="2800" dirty="0" smtClean="0"/>
              <a:t>Match between </a:t>
            </a:r>
            <a:r>
              <a:rPr lang="en-US" sz="2800" i="1" u="sng" dirty="0" smtClean="0"/>
              <a:t>quantitative </a:t>
            </a:r>
            <a:r>
              <a:rPr lang="en-US" sz="2800" dirty="0" smtClean="0"/>
              <a:t>metrics</a:t>
            </a:r>
          </a:p>
          <a:p>
            <a:r>
              <a:rPr lang="en-US" sz="2800" dirty="0" smtClean="0"/>
              <a:t>are </a:t>
            </a:r>
            <a:r>
              <a:rPr lang="en-US" sz="2800" b="1" i="1" dirty="0" smtClean="0"/>
              <a:t>drastically</a:t>
            </a:r>
            <a:r>
              <a:rPr lang="en-US" sz="2800" dirty="0" smtClean="0"/>
              <a:t> improved!!</a:t>
            </a:r>
          </a:p>
          <a:p>
            <a:endParaRPr lang="en-US" sz="2800" dirty="0"/>
          </a:p>
          <a:p>
            <a:r>
              <a:rPr lang="en-US" sz="2800" dirty="0" smtClean="0"/>
              <a:t>Still that same puzzle though….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159557" y="2493031"/>
            <a:ext cx="42972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00493" y="1405704"/>
            <a:ext cx="6499201" cy="5291731"/>
          </a:xfrm>
          <a:prstGeom prst="rect">
            <a:avLst/>
          </a:prstGeom>
        </p:spPr>
      </p:pic>
      <p:sp>
        <p:nvSpPr>
          <p:cNvPr id="9" name="Oval 8"/>
          <p:cNvSpPr/>
          <p:nvPr/>
        </p:nvSpPr>
        <p:spPr>
          <a:xfrm>
            <a:off x="10295971" y="2256818"/>
            <a:ext cx="822744" cy="3180944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500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690688"/>
            <a:ext cx="106185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An “informative failure” </a:t>
            </a:r>
          </a:p>
          <a:p>
            <a:endParaRPr lang="en-US" sz="2800" b="1" dirty="0"/>
          </a:p>
          <a:p>
            <a:r>
              <a:rPr lang="en-US" sz="2800" dirty="0" smtClean="0"/>
              <a:t>The</a:t>
            </a:r>
            <a:r>
              <a:rPr lang="en-US" sz="2800" b="1" dirty="0" smtClean="0"/>
              <a:t> </a:t>
            </a:r>
            <a:r>
              <a:rPr lang="en-US" sz="2800" b="1" dirty="0"/>
              <a:t>d</a:t>
            </a:r>
            <a:r>
              <a:rPr lang="en-US" sz="2800" b="1" dirty="0" smtClean="0"/>
              <a:t>ivergence after 1250 </a:t>
            </a:r>
            <a:r>
              <a:rPr lang="en-US" sz="2800" dirty="0" smtClean="0"/>
              <a:t>of the model and record constitutes an “informative failure”</a:t>
            </a:r>
            <a:endParaRPr lang="en-US" sz="2800" b="1" dirty="0" smtClean="0"/>
          </a:p>
          <a:p>
            <a:endParaRPr lang="en-US" sz="2800" b="1" dirty="0" smtClean="0"/>
          </a:p>
          <a:p>
            <a:r>
              <a:rPr lang="en-US" sz="2800" dirty="0" smtClean="0"/>
              <a:t>Model shows that the area </a:t>
            </a:r>
            <a:r>
              <a:rPr lang="en-US" sz="2800" b="1" i="1" dirty="0" smtClean="0"/>
              <a:t>could have </a:t>
            </a:r>
            <a:r>
              <a:rPr lang="en-US" sz="2800" dirty="0" smtClean="0"/>
              <a:t>continued to support a smaller population but instead, the history shows the valley being abandoned</a:t>
            </a:r>
          </a:p>
          <a:p>
            <a:endParaRPr lang="en-US" sz="2800" i="1" dirty="0"/>
          </a:p>
          <a:p>
            <a:pPr algn="ctr"/>
            <a:r>
              <a:rPr lang="en-US" sz="2800" dirty="0" smtClean="0"/>
              <a:t>Gives a </a:t>
            </a:r>
            <a:r>
              <a:rPr lang="en-US" sz="2800" b="1" dirty="0" smtClean="0"/>
              <a:t>strong, theoretical motivation</a:t>
            </a:r>
            <a:r>
              <a:rPr lang="en-US" sz="2800" dirty="0" smtClean="0"/>
              <a:t> for the inclusion of additional </a:t>
            </a:r>
            <a:r>
              <a:rPr lang="en-US" sz="2800" i="1" dirty="0" err="1" smtClean="0"/>
              <a:t>nonenvironmental</a:t>
            </a:r>
            <a:r>
              <a:rPr lang="en-US" sz="2800" dirty="0" smtClean="0"/>
              <a:t>, potentially sociocultural forces, for this part of the explanation.</a:t>
            </a:r>
          </a:p>
        </p:txBody>
      </p:sp>
    </p:spTree>
    <p:extLst>
      <p:ext uri="{BB962C8B-B14F-4D97-AF65-F5344CB8AC3E}">
        <p14:creationId xmlns:p14="http://schemas.microsoft.com/office/powerpoint/2010/main" val="20853177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Artificial Anasazi Project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612422" y="1690688"/>
            <a:ext cx="107413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AAP – Major Takeaways</a:t>
            </a:r>
          </a:p>
          <a:p>
            <a:endParaRPr lang="en-US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Demonstrates the potentially very powerful use of ABM to “rewind the tape of history” and provide an experimental laboratory for the past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Shows the challenges and advantages of computational models with strong empirical grounding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Exemplifies how pursuing “generative sufficiency” can make for better theory and science</a:t>
            </a:r>
          </a:p>
        </p:txBody>
      </p:sp>
    </p:spTree>
    <p:extLst>
      <p:ext uri="{BB962C8B-B14F-4D97-AF65-F5344CB8AC3E}">
        <p14:creationId xmlns:p14="http://schemas.microsoft.com/office/powerpoint/2010/main" val="4311098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Foundational Model - </a:t>
            </a:r>
            <a:r>
              <a:rPr lang="en-US" sz="2800" b="1" i="1" u="sng" dirty="0" smtClean="0"/>
              <a:t>Agents</a:t>
            </a:r>
          </a:p>
          <a:p>
            <a:endParaRPr lang="en-US" sz="2800" dirty="0"/>
          </a:p>
          <a:p>
            <a:r>
              <a:rPr lang="en-US" sz="2800" b="1" i="1" dirty="0" smtClean="0"/>
              <a:t>Agent variables </a:t>
            </a:r>
          </a:p>
          <a:p>
            <a:endParaRPr lang="en-US" sz="2800" b="1" i="1" dirty="0" smtClean="0"/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Position: </a:t>
            </a:r>
            <a:r>
              <a:rPr lang="en-US" sz="2800" dirty="0" err="1" smtClean="0"/>
              <a:t>x,y</a:t>
            </a:r>
            <a:r>
              <a:rPr lang="en-US" sz="2800" dirty="0" smtClean="0"/>
              <a:t> coordinates on the </a:t>
            </a:r>
            <a:r>
              <a:rPr lang="en-US" sz="2800" dirty="0" err="1" smtClean="0"/>
              <a:t>Sugarscape</a:t>
            </a:r>
            <a:endParaRPr lang="en-US" sz="2800" b="1" dirty="0" smtClean="0"/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Sugar level: </a:t>
            </a:r>
            <a:r>
              <a:rPr lang="en-US" sz="2800" dirty="0" smtClean="0"/>
              <a:t>how much sugar agent currently has (no limit)</a:t>
            </a:r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Metabolism (m)</a:t>
            </a:r>
            <a:r>
              <a:rPr lang="en-US" sz="2800" dirty="0" smtClean="0"/>
              <a:t>: how many units of sugar it “burns” per time step</a:t>
            </a:r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Vision (v): </a:t>
            </a:r>
            <a:r>
              <a:rPr lang="en-US" sz="2800" dirty="0" smtClean="0"/>
              <a:t>how many lattice positions away an agent can “look” for sugar</a:t>
            </a:r>
            <a:endParaRPr lang="en-US" sz="2800" b="1" dirty="0" smtClean="0"/>
          </a:p>
          <a:p>
            <a:endParaRPr 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3168939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492980"/>
            <a:ext cx="106185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Foundational Model – </a:t>
            </a:r>
            <a:r>
              <a:rPr lang="en-US" sz="2800" b="1" i="1" u="sng" dirty="0" smtClean="0"/>
              <a:t>Agents</a:t>
            </a:r>
          </a:p>
          <a:p>
            <a:endParaRPr lang="en-US" sz="2800" dirty="0"/>
          </a:p>
          <a:p>
            <a:r>
              <a:rPr lang="en-US" sz="2800" b="1" i="1" dirty="0" smtClean="0"/>
              <a:t>Agent methods</a:t>
            </a:r>
          </a:p>
          <a:p>
            <a:endParaRPr lang="en-US" sz="2800" b="1" dirty="0" smtClean="0"/>
          </a:p>
          <a:p>
            <a:r>
              <a:rPr lang="en-US" sz="2400" b="1" dirty="0" smtClean="0"/>
              <a:t>Movement </a:t>
            </a:r>
            <a:r>
              <a:rPr lang="en-US" sz="2400" b="1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(M)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Look out </a:t>
            </a:r>
            <a:r>
              <a:rPr lang="en-US" sz="2400" b="1" dirty="0"/>
              <a:t>v</a:t>
            </a:r>
            <a:r>
              <a:rPr lang="en-US" sz="2400" dirty="0" smtClean="0"/>
              <a:t> number of positions in NWSE directions (no diagonal!)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Move to nearest, unoccupied position w/the most sugar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Collect all sugar on that position</a:t>
            </a:r>
          </a:p>
          <a:p>
            <a:pPr marL="514350" indent="-514350">
              <a:buAutoNum type="arabicPeriod"/>
            </a:pPr>
            <a:endParaRPr lang="en-US" sz="2400" dirty="0"/>
          </a:p>
          <a:p>
            <a:r>
              <a:rPr lang="en-US" sz="2400" b="1" dirty="0" smtClean="0"/>
              <a:t>Metabolize:</a:t>
            </a:r>
          </a:p>
          <a:p>
            <a:r>
              <a:rPr lang="en-US" sz="2400" dirty="0" smtClean="0"/>
              <a:t>1. Decrement </a:t>
            </a:r>
            <a:r>
              <a:rPr lang="en-US" sz="2400" i="1" dirty="0" smtClean="0"/>
              <a:t>sugar level</a:t>
            </a:r>
            <a:r>
              <a:rPr lang="en-US" sz="2400" dirty="0" smtClean="0"/>
              <a:t> by </a:t>
            </a:r>
            <a:r>
              <a:rPr lang="en-US" sz="2400" b="1" dirty="0"/>
              <a:t>m</a:t>
            </a:r>
            <a:r>
              <a:rPr lang="en-US" sz="2400" b="1" dirty="0" smtClean="0"/>
              <a:t> </a:t>
            </a:r>
            <a:r>
              <a:rPr lang="en-US" sz="2400" dirty="0" smtClean="0"/>
              <a:t>units </a:t>
            </a:r>
          </a:p>
          <a:p>
            <a:r>
              <a:rPr lang="en-US" sz="2400" dirty="0" smtClean="0"/>
              <a:t>2. If current </a:t>
            </a:r>
            <a:r>
              <a:rPr lang="en-US" sz="2400" i="1" dirty="0" smtClean="0"/>
              <a:t>sugar level </a:t>
            </a:r>
            <a:r>
              <a:rPr lang="en-US" sz="2400" dirty="0"/>
              <a:t>&lt;</a:t>
            </a:r>
            <a:r>
              <a:rPr lang="en-US" sz="2400" dirty="0" smtClean="0"/>
              <a:t> 0, die</a:t>
            </a:r>
            <a:endParaRPr lang="en-US" sz="2400" i="1" dirty="0" smtClean="0"/>
          </a:p>
        </p:txBody>
      </p:sp>
    </p:spTree>
    <p:extLst>
      <p:ext uri="{BB962C8B-B14F-4D97-AF65-F5344CB8AC3E}">
        <p14:creationId xmlns:p14="http://schemas.microsoft.com/office/powerpoint/2010/main" val="261714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37" y="2954830"/>
            <a:ext cx="5130710" cy="29269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614" y="2310695"/>
            <a:ext cx="4328445" cy="42152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0302" y="1690688"/>
            <a:ext cx="6211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Baseline Model: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initialization of agents for </a:t>
            </a:r>
            <a:r>
              <a:rPr lang="en-US" b="1" dirty="0" smtClean="0"/>
              <a:t>v</a:t>
            </a:r>
            <a:r>
              <a:rPr lang="en-US" dirty="0" smtClean="0"/>
              <a:t>, </a:t>
            </a:r>
            <a:r>
              <a:rPr lang="en-US" b="1" dirty="0" smtClean="0"/>
              <a:t>m</a:t>
            </a:r>
            <a:r>
              <a:rPr lang="en-US" dirty="0" smtClean="0"/>
              <a:t>, and initial </a:t>
            </a:r>
            <a:r>
              <a:rPr lang="en-US" i="1" dirty="0" smtClean="0"/>
              <a:t>sugar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Set </a:t>
            </a:r>
            <a:r>
              <a:rPr lang="en-US" b="1" dirty="0" smtClean="0"/>
              <a:t>alpha </a:t>
            </a:r>
            <a:r>
              <a:rPr lang="en-US" dirty="0" smtClean="0"/>
              <a:t>= infinity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914769" y="3649361"/>
            <a:ext cx="1685176" cy="1046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80302" y="615366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15210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524" y="3016251"/>
            <a:ext cx="4910847" cy="279921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990" y="2077867"/>
            <a:ext cx="4628010" cy="42231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0302" y="1690688"/>
            <a:ext cx="6211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Baseline Model: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initialization of agents for </a:t>
            </a:r>
            <a:r>
              <a:rPr lang="en-US" b="1" dirty="0" smtClean="0"/>
              <a:t>v</a:t>
            </a:r>
            <a:r>
              <a:rPr lang="en-US" dirty="0" smtClean="0"/>
              <a:t>, </a:t>
            </a:r>
            <a:r>
              <a:rPr lang="en-US" b="1" dirty="0" smtClean="0"/>
              <a:t>m</a:t>
            </a:r>
            <a:r>
              <a:rPr lang="en-US" dirty="0" smtClean="0"/>
              <a:t>, and initial </a:t>
            </a:r>
            <a:r>
              <a:rPr lang="en-US" i="1" dirty="0" smtClean="0"/>
              <a:t>sugar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Set </a:t>
            </a:r>
            <a:r>
              <a:rPr lang="en-US" b="1" dirty="0" smtClean="0"/>
              <a:t>alpha </a:t>
            </a:r>
            <a:r>
              <a:rPr lang="en-US" dirty="0" smtClean="0"/>
              <a:t>= 1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782962" y="3649361"/>
            <a:ext cx="1816983" cy="10956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80302" y="615366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19854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r="3352" b="74"/>
          <a:stretch/>
        </p:blipFill>
        <p:spPr>
          <a:xfrm>
            <a:off x="6490118" y="4830688"/>
            <a:ext cx="5095525" cy="1540929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9556" y="6186616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895476" y="1633814"/>
            <a:ext cx="4983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Wealth Distributions</a:t>
            </a:r>
          </a:p>
          <a:p>
            <a:endParaRPr lang="en-US" dirty="0" smtClean="0"/>
          </a:p>
          <a:p>
            <a:r>
              <a:rPr lang="en-US" dirty="0" smtClean="0"/>
              <a:t>In baseline model, </a:t>
            </a:r>
            <a:r>
              <a:rPr lang="en-US" b="1" i="1" dirty="0" smtClean="0"/>
              <a:t>no</a:t>
            </a:r>
            <a:r>
              <a:rPr lang="en-US" dirty="0" smtClean="0"/>
              <a:t> replacement for agents that die. Entails living agents accumulate indefinitely -&gt; no stationary wealth distribution</a:t>
            </a:r>
          </a:p>
          <a:p>
            <a:endParaRPr lang="en-US" dirty="0" smtClean="0"/>
          </a:p>
          <a:p>
            <a:endParaRPr lang="en-US" b="1" dirty="0" smtClean="0"/>
          </a:p>
          <a:p>
            <a:r>
              <a:rPr lang="en-US" b="1" dirty="0" smtClean="0"/>
              <a:t>Variant</a:t>
            </a:r>
            <a:r>
              <a:rPr lang="en-US" b="1" dirty="0" smtClean="0"/>
              <a:t>: Add Replacement Rule (R</a:t>
            </a:r>
            <a:r>
              <a:rPr lang="en-US" b="1" baseline="-25000" dirty="0" smtClean="0"/>
              <a:t>[</a:t>
            </a:r>
            <a:r>
              <a:rPr lang="en-US" b="1" baseline="-25000" dirty="0" err="1" smtClean="0"/>
              <a:t>a,b</a:t>
            </a:r>
            <a:r>
              <a:rPr lang="en-US" b="1" baseline="-25000" dirty="0" smtClean="0"/>
              <a:t>]</a:t>
            </a:r>
            <a:r>
              <a:rPr lang="en-US" b="1" dirty="0" smtClean="0"/>
              <a:t>):</a:t>
            </a:r>
            <a:endParaRPr lang="en-US" b="1" dirty="0"/>
          </a:p>
          <a:p>
            <a:r>
              <a:rPr lang="en-US" dirty="0" smtClean="0"/>
              <a:t>Each agent gets a </a:t>
            </a:r>
            <a:r>
              <a:rPr lang="en-US" i="1" dirty="0" smtClean="0"/>
              <a:t>max achievable age</a:t>
            </a:r>
            <a:r>
              <a:rPr lang="en-US" dirty="0" smtClean="0"/>
              <a:t> drawn from [</a:t>
            </a:r>
            <a:r>
              <a:rPr lang="en-US" dirty="0" err="1" smtClean="0"/>
              <a:t>a,b</a:t>
            </a:r>
            <a:r>
              <a:rPr lang="en-US" dirty="0" smtClean="0"/>
              <a:t>]. </a:t>
            </a:r>
            <a:r>
              <a:rPr lang="en-US" b="1" dirty="0" smtClean="0"/>
              <a:t>Die</a:t>
            </a:r>
            <a:r>
              <a:rPr lang="en-US" dirty="0" smtClean="0"/>
              <a:t> after that age (or before if sugar &lt; 0)</a:t>
            </a:r>
          </a:p>
          <a:p>
            <a:endParaRPr lang="en-US" dirty="0"/>
          </a:p>
          <a:p>
            <a:r>
              <a:rPr lang="en-US" dirty="0" smtClean="0"/>
              <a:t>When agent dies, replace w/a randomly initialized (including position) agent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5293" y="1993177"/>
            <a:ext cx="4769707" cy="2032912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5400000">
            <a:off x="8300104" y="4428322"/>
            <a:ext cx="768500" cy="514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21664" y="1447671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/>
              <a:t>Emergence </a:t>
            </a:r>
            <a:r>
              <a:rPr lang="en-US" dirty="0" smtClean="0"/>
              <a:t>of skewed wealth distribution!!</a:t>
            </a:r>
            <a:endParaRPr lang="en-US" b="1" i="1" u="sng" dirty="0"/>
          </a:p>
        </p:txBody>
      </p:sp>
    </p:spTree>
    <p:extLst>
      <p:ext uri="{BB962C8B-B14F-4D97-AF65-F5344CB8AC3E}">
        <p14:creationId xmlns:p14="http://schemas.microsoft.com/office/powerpoint/2010/main" val="231269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6530</TotalTime>
  <Words>1695</Words>
  <Application>Microsoft Office PowerPoint</Application>
  <PresentationFormat>Widescreen</PresentationFormat>
  <Paragraphs>308</Paragraphs>
  <Slides>47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3" baseType="lpstr">
      <vt:lpstr>Arial</vt:lpstr>
      <vt:lpstr>Calibri</vt:lpstr>
      <vt:lpstr>Calibri Light</vt:lpstr>
      <vt:lpstr>Tahoma</vt:lpstr>
      <vt:lpstr>Times New Roman</vt:lpstr>
      <vt:lpstr>Office Theme</vt:lpstr>
      <vt:lpstr>CMPLXSYS 530</vt:lpstr>
      <vt:lpstr>Agenda for Today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ABM and Archeology</vt:lpstr>
      <vt:lpstr>ABM and Archeology</vt:lpstr>
      <vt:lpstr>ABM and Archeology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  <vt:lpstr>Artificial Anasazi Project</vt:lpstr>
    </vt:vector>
  </TitlesOfParts>
  <Company>University of Michigan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CMPLXSYS 530</dc:title>
  <dc:creator>Shaw, Lynette</dc:creator>
  <cp:lastModifiedBy>Shaw, Lynette</cp:lastModifiedBy>
  <cp:revision>315</cp:revision>
  <dcterms:created xsi:type="dcterms:W3CDTF">2017-01-06T15:00:21Z</dcterms:created>
  <dcterms:modified xsi:type="dcterms:W3CDTF">2018-03-21T21:15:54Z</dcterms:modified>
</cp:coreProperties>
</file>